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4" r:id="rId2"/>
    <p:sldId id="257" r:id="rId3"/>
    <p:sldId id="258" r:id="rId4"/>
    <p:sldId id="263" r:id="rId5"/>
    <p:sldId id="259" r:id="rId6"/>
    <p:sldId id="260" r:id="rId7"/>
    <p:sldId id="272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5T18:21:03.0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1472 7213 24575,'0'-25'0,"0"-1"0,-2 1 0,-1 0 0,-10-41 0,5 34 0,2-1 0,-1-34 0,4 32 0,-13-55 0,15 82 0,-2 0 0,1 0 0,-1 0 0,0 0 0,-1 1 0,0-1 0,0 1 0,-1 0 0,0 0 0,0 0 0,0 1 0,-1 0 0,0 0 0,0 0 0,-1 1 0,1-1 0,-1 2 0,0-1 0,-1 1 0,1 0 0,-1 0 0,0 1 0,0 0 0,0 1 0,0 0 0,0 0 0,0 0 0,-14 0 0,11 2 0,-1-1 0,1-1 0,0 0 0,0-1 0,0 0 0,-13-6 0,20 7 0,0 0 0,1 0 0,-1-1 0,1 0 0,-1 1 0,1-1 0,0 0 0,0-1 0,0 1 0,1-1 0,-1 1 0,1-1 0,0 0 0,0 0 0,0 0 0,0 0 0,1 0 0,0 0 0,-2-8 0,-2-26 0,1 0 0,2 0 0,2-1 0,6-48 0,-1-8 0,-3 32 0,1 29 0,-2-1 0,-2 1 0,-5-40 0,2 60 0,-1 0 0,-1 0 0,0 1 0,0 0 0,-1 0 0,-1 1 0,-18-23 0,-20-34 0,-50-143 0,51 107 0,38 85 0,0-1 0,1-1 0,2 1 0,0-1 0,-1-29 0,3 30 0,0-1 0,-2 1 0,0 0 0,-1 0 0,-14-34 0,6 22 0,2 0 0,1-1 0,2 0 0,1 0 0,-4-63 0,11 92 0,-6-42 0,-2 1 0,-2-1 0,-16-45 0,23 84 0,-1-1 0,0 1 0,0 1 0,-1-1 0,0 1 0,0-1 0,-1 1 0,0 1 0,0-1 0,-14-9 0,1-3 0,13 13 0,0-1 0,0 0 0,1-1 0,1 1 0,-1-1 0,1 0 0,1 0 0,-1 0 0,1-1 0,1 1 0,-1-1 0,1 0 0,-1-16 0,1-12 0,3-76 0,2 63 0,0-529 0,-4 559 0,0 0 0,-2 0 0,0 0 0,-2 0 0,-9-28 0,-44-93 0,16 48 0,-30-103 0,-35-85 0,97 260 0,-2 1 0,-1 1 0,0 0 0,-18-19 0,20 27 0,1-1 0,0 0 0,1 0 0,1-1 0,0 0 0,1-1 0,0 1 0,1-1 0,0-1 0,1 1 0,-3-20 0,3-20 0,3 0 0,6-70 0,0 62 0,-6-71 0,-15 52 0,13 68 0,0 0 0,1-1 0,1 1 0,0-1 0,1 1 0,1-23 0,1 22 0,1 1 0,1 0 0,0 0 0,0 0 0,1 0 0,1 0 0,0 1 0,1 0 0,0 0 0,1 0 0,1 1 0,-1 0 0,12-12 0,-10 10 0,-1-1 0,0 0 0,-1 0 0,-1-1 0,0 1 0,-1-1 0,-1-1 0,4-20 0,-3 12 0,2 0 0,13-35 0,6 4 0,58-142 0,-74 167 0,-1 0 0,-1-1 0,-2 1 0,4-60 0,-10-368 0,-3 197 0,3 244-136,0 1-1,-1-1 1,-1 1-1,0 0 1,-1 0-1,-1 0 1,-1 0-1,0 0 0,-10-20 1,-4 6-6690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5T18:21:53.4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8237 6914,'0'-722,"2"680,2 0,13-56,-7 48,3-53,-10-256,-5 190,1 148,-1-1,-1 1,-1-1,0 1,-2 0,-1 1,0-1,-1 1,-2 1,-18-32,2 6,-55-109,70 130,2-1,0 0,1-1,-6-38,3 8,-24-77,21 91,2-1,3 0,-8-70,18-198,-2-52,-3 339,-1 1,-1-1,-1 1,-1 1,-1 0,-21-38,14 28,1 0,-11-39,23 59,-4-11,0-1,-16-32,19 47,-1 1,0 1,-1-1,1 1,-1 0,-1 0,1 0,-1 1,-15-10,14 11,1 0,0 0,0-1,0 0,1 0,0-1,0 1,1-1,0-1,0 1,0-1,1 0,0 0,1 0,0 0,0-1,-3-12,2 8,-2 1,1 1,-2-1,1 1,-2 0,1 1,-1 0,-1 0,0 0,0 1,-13-9,4 3,2-2,-23-27,25 26,1 0,1-1,0 0,1 0,1-1,1-1,1 0,1 0,1 0,1-1,-3-23,-15-99,14 95,-7-98,16-135,0 275,0 0,1 0,0 0,0 0,0 0,1 0,0 0,0 0,1 1,4-9,1 4,0 0,0 1,1 0,16-15,-8 8,-2-2,0 0,-1 0,12-24,27-36,268-311,-287 350,-2-1,50-85,-77 117,-1 0,-1 0,1 0,-2-1,1 1,-1-1,0 0,0-14,-2 22,0 1,0-1,0 0,-1 0,1 0,0 0,-1 0,1 0,-1 0,0 0,0 0,1 1,-1-1,0 0,-1 1,1-1,0 1,0-1,-2-1,1 2,0 0,0 1,0-1,-1 0,1 1,0-1,0 1,-1 0,1 0,0 0,0 0,-1 0,1 0,0 0,0 1,-1 0,1-1,0 1,0 0,-4 2,-27 12,1 2,1 1,1 2,-35 28,-59 38,108-77,0 0,-1-2,0 0,-1-1,1 0,-24 3,-30-1,0-3,-124-9,51 0,1 6,-143-5,279 1,0 1,0-1,0 0,0 0,0-1,1 0,-1 0,1 0,0-1,0 0,0 0,1-1,-1 1,1-1,0-1,1 1,-1-1,1 1,0-1,0 0,1-1,-4-8,3 6,0-1,1 1,0 0,1-1,0 0,0 0,1 1,0-1,1 0,0 0,1 0,0 0,0 0,1 1,6-17,-6 21,1 0,-1 1,1-1,1 1,-1 0,1 0,-1 0,1 0,0 1,1 0,-1 0,0 0,1 0,0 0,-1 1,1 0,0 0,0 1,1-1,-1 1,0 0,9-1,14 0,0 0,1 2,29 3,-23-1,13 1,-11 0,-1-2,1-2,45-6,-71 6,-1-1,0-1,1 0,-1-1,0 0,-1 0,1-1,-1 0,0 0,0-1,0-1,-1 0,0 0,-1 0,13-15,-9 5,0-1,0 0,-2-1,-1 0,0 0,-1-1,-1 0,-1 0,5-38,-6 14,-2 0,-2 0,-8-72,7 111,1 0,-1 1,-1-1,1 0,0 1,-1 0,0-1,0 1,-1 0,1 0,-1 0,0 0,0 0,0 1,0-1,-1 1,1 0,-1 0,0 0,0 1,0-1,0 1,0 0,-1 0,1 0,-1 1,1-1,-9 0,-10-2,-1 2,0 0,0 2,-37 3,25 0,-588 3,427-6,179 0,0 2,0 0,1 1,-1 1,1 0,-1 2,2 0,-22 10,-11 10,-61 43,15-8,42-29,-198 107,230-128,0-2,0 0,-1-1,0-1,0-1,0-2,-1 0,-25 1,-257-5,130-2,166 2,-1 0,1-1,-1 0,1-1,0 1,0-2,0 1,0-1,0-1,1 0,-1 0,1-1,0 1,-11-10,12 10,0-1,-1 1,1 1,-1 0,0 0,0 0,0 1,0 0,0 1,-1-1,1 2,-13-1,-9 3,-1 1,-34 8,-26 3,-442-7,295-10,-2540 3,2739-2,0-2,-63-15,56 10,-60-5,67 11,18 0,1 1,0 2,0-1,-1 2,1 1,0 1,-33 8,50-10,0 0,0 0,1 1,-1-1,0 1,1 0,-1 0,1 0,0 0,-1 0,1 1,0-1,1 0,-1 1,0 0,1-1,-1 1,1 0,0 0,0 0,0 0,0 0,0 5,0-6,2 1,-1 0,0-1,0 1,1 0,0-1,-1 1,1-1,0 1,0-1,1 1,-1-1,0 0,1 1,-1-1,1 0,0 0,0 0,0 0,0 0,0-1,0 1,0-1,1 1,-1-1,0 0,4 1,8 4,0-2,0 0,1 0,-1-2,1 0,17 1,96-5,-70 0,1762-5,-1019 10,-711-5,107 5,-187-1,1 0,0 0,-1 1,0 1,0 0,0 0,0 1,-1 0,1 0,-1 1,-1 1,1-1,-1 2,0-1,-1 1,1 0,-2 0,1 1,5 11,10 18,-1 1,-2 1,18 56,-24-59,-5-17,73 177,-67-168,1-1,2 0,1-1,31 37,-32-44,-1 0,-2 1,0 0,-1 1,-1 1,11 30,-18-42,0-1,1 1,0-1,1 0,0 0,0-1,1 0,12 11,8 4,43 27,-44-33,-2 1,40 37,-37-23,-2 0,-1 2,20 40,-18-31,52 67,101 70,-109-116,-59-54,1 0,1-1,-1-1,2 0,28 12,83 24,-91-34,0 1,66 33,-29 0,42 23,-96-57,0 1,-1 1,-1 0,0 2,-1 0,0 0,24 34,27 28,-47-58,-6-7,-1 1,0 0,-1 0,17 26,-19-25,2 0,0 0,0-2,1 1,1-1,0-1,0 0,1-1,1-1,29 16,23 15,-58-33,0 1,-1-1,0 2,0-1,-1 1,10 15,-11-15,0 0,1-1,0 0,0 0,1 0,0-1,13 10,3-3,-12-7,0 0,-1 0,19 17,-26-20,0 0,-1 1,1 0,-1 0,0 0,0 0,0 0,-1 1,0-1,0 1,0 0,1 5,-1 9,0-1,-1 1,-1 24,-1-28,0-1,2 1,0-1,0 1,7 26,-5-37,-1 0,1 0,-1-1,1 1,1-1,-1 0,1 0,-1 0,1 0,0-1,1 1,-1-1,6 3,-3-2,-1 1,1 0,-1 1,9 10,38 61,-37-51,1-1,29 32,-37-48,0 0,0 0,-1 1,0 1,-1-1,0 1,-1 0,0 1,0-1,-2 1,1 0,-1 1,-1-1,0 1,-1-1,1 21,-6 169,0-127,6 81,-3-149,1 0,0 0,1 1,0-1,0 0,0 0,1 0,0-1,7 12,-1-6,0 0,1-1,17 14,-19-17,3 4,-1 0,-1 1,0 0,-1 1,0 0,-1 0,0 1,-2-1,8 29,-4-16,19 42,-23-61,1 0,0 0,0 0,1-1,0 0,0 0,0-1,1 0,9 5,-10-7,0 1,-1 0,1 0,-1 0,0 1,0 0,-1 0,0 0,0 0,0 1,-1 0,0 0,0 1,3 8,-3 2,-1 1,-1-1,-1 1,0-1,-3 21,1-23,1 1,0-1,1 1,1-1,0 1,6 19,-2-21,1-1,1 1,11 15,10 19,-9-16,1 0,1-2,2-1,1 0,56 49,-75-72,5 2,-1-1,1 0,0 0,1-1,0-1,0 0,0 0,1-1,0-1,0 0,0-1,0 0,14 0,22 1,0-3,64-6,-18 1,-29 4,-23 0,75-8,-104 6,0-1,0 0,0-2,0 1,0-2,-1 0,0 0,0-1,12-10,-11 7,0 0,0 1,1 1,0 0,0 1,1 1,0 1,0 0,1 1,-1 0,1 1,25 0,-12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5T18:22:55.3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2236 6098,'0'-21,"1"-15,-8-64,5 87,-1 1,0 0,-1 0,0 0,-1 1,0 0,-1-1,-13-19,-25-23,34 43,0 0,1-1,0 1,0-2,2 1,0-1,0-1,1 1,-8-27,10 12,0-1,2 0,2-35,1 36,-2 1,0-1,-11-50,1 27,3-1,-4-87,13-109,2 95,-3-374,1 516,-2-1,0 0,0 0,-1 1,0-1,-1 0,0 1,-1 0,0 0,-1 0,0 1,-1-1,0 1,-1 0,0 1,0 0,-1 0,0 0,-1 1,0 0,0 1,0 0,-1 1,-14-8,-40-21,41 24,0-1,0-1,2 0,0-2,0-1,1-1,-26-29,18 7,3-2,1-1,2-1,-27-75,14 32,28 67,0 0,2 0,0 0,1-1,-2-38,8-106,0 86,-1 25,1 14,-2 0,-1 0,-9-47,9 76,-2 0,1 0,-1 0,-1 0,0 0,0 1,-1 0,0 0,0 0,-1 1,-1-1,1 1,-1 1,0-1,-1 1,0 1,-9-7,-34-27,44 33,0 0,-1 1,0 0,0 0,0 1,-1 0,0 0,-18-6,21 9,-2 1,1 0,0-1,0 0,0-1,1 1,-1-1,1-1,-1 1,1-1,0 0,0 0,1-1,-1 0,1 0,0 0,-8-11,-9-18,-30-62,45 80,1 0,0-1,2 0,0 0,1 0,-2-28,5-25,1 45,-1 0,-7-50,6 68,-1 0,0 0,0-1,0 2,-1-1,-1 0,1 1,-1-1,0 1,0 0,-1 0,1 0,-1 1,-9-8,-43-30,34 28,2-2,-27-26,40 35,1-1,1 1,0-1,0 0,0-1,1 1,1-1,-1 0,-3-16,3 2,0 0,0-32,4 37,-1 0,-1 0,0 1,-2-1,-9-27,-1 11,-16-34,-30-109,46 126,5 18,1 0,2-1,-5-57,12 37,1 35,-1 0,-1 0,-1 0,-7-34,7 48,0 1,0-1,0 1,-1-1,0 1,0 0,0 0,-1 1,1-1,-1 1,0-1,-1 1,1 0,-1 1,1-1,-1 1,0 0,-1 0,1 0,-10-2,-30-11,-42-16,79 28,1 0,1 0,-1 0,1-1,0 0,0 0,0-1,0 0,-7-10,4 1,-1 0,2-1,0 0,1 0,1-1,-6-22,2-6,-4-54,-3 23,8 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AC48D-A609-4F8E-B9CF-1A2486E7C40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9690A-7A8A-46BF-AB7F-ECDD3C95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2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F4E84-49FB-48DA-85F1-54DDBEC59A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23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317AE-4782-72A6-F87A-72E4016BB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FBD057-2786-97D5-B30D-B2D6618EB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0FBD2-B6C4-68A8-80F3-DFC7F1305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947F6-EF90-3D2F-2D61-0A9CB99F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D8C8E-7AB7-7C27-0EDD-61049859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7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11FB8-C989-3DFA-9B6F-A0BF84386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ABB9D-314D-511A-81F8-F397D7707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29608-F008-4FA1-EECA-6A622060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609CD-B271-8BE1-FC9D-45B264413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0DA9D-D26B-8D10-09D0-B9493139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7436-C23D-F809-0B37-6814B566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14EF6-D9AB-9B3A-610E-CF20C30EA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554A9-B877-CE94-8C6F-F827FF3BF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446BE-03C5-AE18-68D0-5605D1449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4D358-2002-DC52-BF1F-3785499E2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4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7B32C-ED1B-D541-C0F3-3E874BB64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CE3A-19F0-5E33-6CFB-96D0B977C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F0666-A6ED-D7EA-901A-A71A1908F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EE148-D2F4-3F7C-D201-47B4ED751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8596C-FE8B-C84D-8186-83A4D1EBF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0CF57-7636-6BF9-4B04-F47519A9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2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B55C1-CC72-E271-BC2F-D38C493A6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958E3-F1F1-4E75-10B6-18F2DF7D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AB37A-9AF3-4B40-70A4-B42F34DF1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99281-96D0-1DB1-7B24-DED15242A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A8B11-1FD8-5A81-647B-252BBE252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342385-B729-2BD0-E2BF-83A1A6FE0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6F0A34-B71C-914B-A804-6EF2B3DF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6AB370-712C-F7B1-796B-CA5853FDD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78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0787B-60E4-9962-5945-04A4FF1EA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409A7B-48E5-B668-F179-1CE78142A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364F3D-04E8-8466-DA90-E1360C25C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8641B-75DE-CB24-4C4D-1B4B7EAE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2DFEF8-6F23-C650-4F90-DF6466EB0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B41F1-2117-266B-9419-05DB1201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B2CE0-DF98-87B6-C819-A6F61A16A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0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4D52-BFCA-3E02-345B-9CE68413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49ED6-0DEE-E778-9E69-AAEB46446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E723E-2CDB-7B2C-7AAE-0761AA3DC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4E309-6A28-518A-6EC0-9A17C549D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ABAE0-21C9-C567-D3DA-12FC8DEE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EBFDA-9C8D-774E-3218-0978FBCA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168A-0C1B-F7F1-31DF-017643DBD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C64FEC-1DCD-ADE6-85CE-44921088F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0AAA-CD59-C68F-E1A4-B1CBF5FEE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8D9BF-2225-FD67-0E93-672186E13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CEC95-A146-CFBA-9C2A-3B71BC073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F5594-603C-A152-544C-238F8894F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1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D459D-CB75-5437-ACE7-E6A26C73A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FAE54-DE06-01B8-D750-6B8543637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60244-D304-EDE6-633F-4C9AD5A03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1B90A-02AC-DC11-276E-EACC04011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A486F-6328-EA77-BF6C-284300FE8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7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8F1111-F564-0BFF-B7A6-5685322BBD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5C53F1-05DD-148B-B029-667D82E9C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2B681-7711-045F-79D1-1905F6AB1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0AD96-BFA2-D47E-43B9-E4FCB774E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107D2-6E1C-9357-A7B5-A9319FE5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54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709D5A-8938-D6E2-D783-6AFF090A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3C139-E0DF-16EB-10E1-3FF296416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5B96B-69FA-4BDD-BEA4-E8C7931CE6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A0B2D3-5CE4-4327-89CB-CBACEBEE850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AD1C0-41A3-7101-A753-ACCC75FCF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9BD2A-B424-6442-F6D0-65175704C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A9340A-B521-45F7-9B39-4BC0CFAB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a city&#10;&#10;AI-generated content may be incorrect.">
            <a:extLst>
              <a:ext uri="{FF2B5EF4-FFF2-40B4-BE49-F238E27FC236}">
                <a16:creationId xmlns:a16="http://schemas.microsoft.com/office/drawing/2014/main" id="{15995BF8-1017-F942-0906-E7F56A822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572" y="0"/>
            <a:ext cx="594933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13A745-19B6-FE60-F701-BB481793B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09855"/>
            <a:ext cx="6196408" cy="2099945"/>
          </a:xfrm>
        </p:spPr>
        <p:txBody>
          <a:bodyPr>
            <a:normAutofit fontScale="90000"/>
          </a:bodyPr>
          <a:lstStyle/>
          <a:p>
            <a:r>
              <a:rPr lang="en-US" dirty="0"/>
              <a:t>Welcome:</a:t>
            </a:r>
            <a:br>
              <a:rPr lang="en-US" dirty="0"/>
            </a:br>
            <a:r>
              <a:rPr lang="en-US" sz="4900" dirty="0"/>
              <a:t>“Michigan Living”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AA469-3D62-A75A-B1A8-10BC91581F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road with trees and text&#10;&#10;AI-generated content may be incorrect.">
            <a:extLst>
              <a:ext uri="{FF2B5EF4-FFF2-40B4-BE49-F238E27FC236}">
                <a16:creationId xmlns:a16="http://schemas.microsoft.com/office/drawing/2014/main" id="{E08A8DF5-D237-A9F6-856E-272534BB2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06" y="1600200"/>
            <a:ext cx="5431698" cy="543169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03F7DF-FE7D-3060-98A9-8C690693FA15}"/>
                  </a:ext>
                </a:extLst>
              </p14:cNvPr>
              <p14:cNvContentPartPr/>
              <p14:nvPr/>
            </p14:nvContentPartPr>
            <p14:xfrm>
              <a:off x="9407608" y="1475090"/>
              <a:ext cx="530280" cy="2596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03F7DF-FE7D-3060-98A9-8C690693FA1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01488" y="1468970"/>
                <a:ext cx="542520" cy="260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D2DC265-D87C-1E58-6C87-C1BE48CBA5CB}"/>
                  </a:ext>
                </a:extLst>
              </p14:cNvPr>
              <p14:cNvContentPartPr/>
              <p14:nvPr/>
            </p14:nvContentPartPr>
            <p14:xfrm>
              <a:off x="6731008" y="1323890"/>
              <a:ext cx="2982960" cy="2489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D2DC265-D87C-1E58-6C87-C1BE48CBA5C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77008" y="1216250"/>
                <a:ext cx="3090600" cy="270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4470E8E-FD4E-2436-5E97-7D0FA3B23CED}"/>
                  </a:ext>
                </a:extLst>
              </p14:cNvPr>
              <p14:cNvContentPartPr/>
              <p14:nvPr/>
            </p14:nvContentPartPr>
            <p14:xfrm>
              <a:off x="9667168" y="3843170"/>
              <a:ext cx="805320" cy="2195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4470E8E-FD4E-2436-5E97-7D0FA3B23CE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3528" y="3735170"/>
                <a:ext cx="912960" cy="241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923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sually searched image">
            <a:extLst>
              <a:ext uri="{FF2B5EF4-FFF2-40B4-BE49-F238E27FC236}">
                <a16:creationId xmlns:a16="http://schemas.microsoft.com/office/drawing/2014/main" id="{AC3551A2-3759-BEC1-B33A-C197BF7E0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73D07D-9F92-BCB7-C190-14908162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E4C8E-88AB-B437-F002-B56E8B2E8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2868" y="399523"/>
            <a:ext cx="9632112" cy="381990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TO Create, a corridor connecting Flint and Saginaw that provides livelihood, along with balance of recreation and personal growth.</a:t>
            </a:r>
          </a:p>
        </p:txBody>
      </p:sp>
      <p:pic>
        <p:nvPicPr>
          <p:cNvPr id="4" name="Picture 3" descr="A road with trees and text&#10;&#10;AI-generated content may be incorrect.">
            <a:extLst>
              <a:ext uri="{FF2B5EF4-FFF2-40B4-BE49-F238E27FC236}">
                <a16:creationId xmlns:a16="http://schemas.microsoft.com/office/drawing/2014/main" id="{FD545423-CDF1-9C28-E7CD-E76CE0F84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2810"/>
            <a:ext cx="1880558" cy="1880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8E2F5994-AB62-A0EE-BAF9-0C5B940EB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113" y="4219428"/>
            <a:ext cx="2288969" cy="26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6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sually searched image">
            <a:extLst>
              <a:ext uri="{FF2B5EF4-FFF2-40B4-BE49-F238E27FC236}">
                <a16:creationId xmlns:a16="http://schemas.microsoft.com/office/drawing/2014/main" id="{A3ED07E9-02A3-2A90-4B41-5A7AC3A13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89EB-DC94-7176-6FD7-C94FC0F3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9A01B-35B7-0DEC-D8F3-75D879BE1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638" y="3260784"/>
            <a:ext cx="10144664" cy="359721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  <a:effectLst/>
                <a:latin typeface="-apple-system"/>
              </a:rPr>
              <a:t>THE “Michigan Living” coalition will  establish &amp; promote (including education), preserve and protect the multiple recreational, cultural, natural,  and historical attractions of the trail through collaboration  of:  government entities including cities, townships and counties, along with Chambers of </a:t>
            </a:r>
            <a:br>
              <a:rPr lang="en-US" b="1" dirty="0">
                <a:solidFill>
                  <a:srgbClr val="0070C0"/>
                </a:solidFill>
                <a:effectLst/>
                <a:latin typeface="-apple-system"/>
              </a:rPr>
            </a:br>
            <a:r>
              <a:rPr lang="en-US" b="1" dirty="0">
                <a:solidFill>
                  <a:srgbClr val="0070C0"/>
                </a:solidFill>
                <a:effectLst/>
                <a:latin typeface="-apple-system"/>
              </a:rPr>
              <a:t>Commerce, Business/Downtown Development associations, interested groups, Michigan Department of Transportation and citizens from Flint to Saginaw.</a:t>
            </a:r>
          </a:p>
          <a:p>
            <a:endParaRPr lang="en-US" dirty="0"/>
          </a:p>
        </p:txBody>
      </p:sp>
      <p:pic>
        <p:nvPicPr>
          <p:cNvPr id="4" name="Picture 3" descr="A road with trees and text&#10;&#10;AI-generated content may be incorrect.">
            <a:extLst>
              <a:ext uri="{FF2B5EF4-FFF2-40B4-BE49-F238E27FC236}">
                <a16:creationId xmlns:a16="http://schemas.microsoft.com/office/drawing/2014/main" id="{2B8482EF-424A-172B-B62A-6EC56079C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7442"/>
            <a:ext cx="1880558" cy="1880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9CDE5C6C-D502-EE2B-196B-BF108E9E6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4" y="0"/>
            <a:ext cx="1926566" cy="22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7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53714A6-617E-D7BE-02B1-769D12DC3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1226245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EA4A94-BD7B-A3F2-3AC4-9A659578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C34BB-BCEB-5C99-78BD-82AADB5F5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Route Defined</a:t>
            </a:r>
          </a:p>
          <a:p>
            <a:r>
              <a:rPr lang="en-US" b="1" dirty="0">
                <a:solidFill>
                  <a:schemeClr val="bg1"/>
                </a:solidFill>
              </a:rPr>
              <a:t>Route Narratives</a:t>
            </a:r>
          </a:p>
          <a:p>
            <a:r>
              <a:rPr lang="en-US" b="1" dirty="0">
                <a:solidFill>
                  <a:schemeClr val="bg1"/>
                </a:solidFill>
              </a:rPr>
              <a:t>Route Inventory</a:t>
            </a:r>
          </a:p>
          <a:p>
            <a:r>
              <a:rPr lang="en-US" b="1" dirty="0">
                <a:solidFill>
                  <a:schemeClr val="bg1"/>
                </a:solidFill>
              </a:rPr>
              <a:t>Top 15 Attractions</a:t>
            </a:r>
          </a:p>
        </p:txBody>
      </p:sp>
      <p:pic>
        <p:nvPicPr>
          <p:cNvPr id="4" name="Picture 3" descr="A road with trees and text&#10;&#10;AI-generated content may be incorrect.">
            <a:extLst>
              <a:ext uri="{FF2B5EF4-FFF2-40B4-BE49-F238E27FC236}">
                <a16:creationId xmlns:a16="http://schemas.microsoft.com/office/drawing/2014/main" id="{7D786A77-8A80-BD47-4372-F726F7D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1880558" cy="1880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F461E5AA-46BC-B213-9A9B-70A6DB982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4" y="0"/>
            <a:ext cx="1926566" cy="22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01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isually searched image">
            <a:extLst>
              <a:ext uri="{FF2B5EF4-FFF2-40B4-BE49-F238E27FC236}">
                <a16:creationId xmlns:a16="http://schemas.microsoft.com/office/drawing/2014/main" id="{BFF8ADF1-C41D-B111-9348-74130FD60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7608"/>
            <a:ext cx="12181400" cy="68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653744-91F4-34D5-515D-E2DBC7534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6634" y="-135077"/>
            <a:ext cx="2917166" cy="1825765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GOALS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FA458-82F1-61EC-27C3-7CE9E818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1" y="690113"/>
            <a:ext cx="11164019" cy="470648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1 Route Determined and affected communities connected by 10/25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2 Complete Descriptions of the Route by mile and then compile by 10/25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3 Build listing of Recreational, cultural, historical and scenic attractions within 5 miles of the Route  by 10/25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4 Select the “TOP 15 Attractions” by  9/25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5 Determine “weaknesses” along route and plan to address  by 10/25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6 Promote the Route plan established by 11/25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7 Protect the Route plan by  11/25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8 Set up “Continuation Program” for the Route by   11/25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9 Submit proposal to MDOT/PMB for acceptance   by1/26</a:t>
            </a:r>
          </a:p>
        </p:txBody>
      </p:sp>
      <p:pic>
        <p:nvPicPr>
          <p:cNvPr id="4" name="Picture 3" descr="A road with trees and text&#10;&#10;AI-generated content may be incorrect.">
            <a:extLst>
              <a:ext uri="{FF2B5EF4-FFF2-40B4-BE49-F238E27FC236}">
                <a16:creationId xmlns:a16="http://schemas.microsoft.com/office/drawing/2014/main" id="{71CCC1AC-0F21-AB9F-6350-579AEB186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9" y="539659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3A212425-CEFC-A913-3BE5-E6E7BB756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459" y="3667494"/>
            <a:ext cx="2742341" cy="316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3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Visually searched image">
            <a:extLst>
              <a:ext uri="{FF2B5EF4-FFF2-40B4-BE49-F238E27FC236}">
                <a16:creationId xmlns:a16="http://schemas.microsoft.com/office/drawing/2014/main" id="{0DCF7B2A-8B10-38BE-D904-5C80C6467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70B076-8163-667C-A841-5D18ABE4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0" y="365125"/>
            <a:ext cx="967021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  Route Determined and affected communities connected by 10/25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F8F51-8911-7346-DD6A-618DDB080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1" y="3428999"/>
            <a:ext cx="10922479" cy="27479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Route determined by 6/25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Connect with affected communities  by 9/25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3224F2F8-BC65-49A8-512C-511B9FBC1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22D3E70F-8CA6-9B0F-D428-CE956AC9F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EF34947-4B1E-2FFB-C37F-663AA62FB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44350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678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0B3BD-3953-DD1C-0D38-C4F1D0D72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Visually searched image">
            <a:extLst>
              <a:ext uri="{FF2B5EF4-FFF2-40B4-BE49-F238E27FC236}">
                <a16:creationId xmlns:a16="http://schemas.microsoft.com/office/drawing/2014/main" id="{192665FB-7E05-F03E-034C-0E1175A89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8A1D2-6E62-5CF7-1C32-79A169C1F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0" y="365125"/>
            <a:ext cx="9670211" cy="13255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 Descriptions of the Route by mile and then compile by 10/25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D1713-15DA-8796-8063-B2EC0493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1" y="3428999"/>
            <a:ext cx="10922479" cy="27479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Break Route into Sections   by 6/25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Sections assigned and to be completed by 9/25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284DCD15-88AD-C7A9-B586-93110D519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2C92EC69-CCC9-D1DB-3011-83F4CEAE0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134048E-194E-A65A-6E05-79D9EB0E1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44350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31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07A9BC43-3999-2CDF-7F84-C318098D0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B8B90D-5B5A-9B12-AC25-1B17CE2D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558" y="1"/>
            <a:ext cx="9369725" cy="231187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Build listing of Recreational, cultural, historical and scenic attractions within 5 miles of the Route  by 10/25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0853C-681E-7096-E586-5661ECA1B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43" y="3428999"/>
            <a:ext cx="8202283" cy="3196087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List Recreational attractions along the route by 9/25</a:t>
            </a:r>
          </a:p>
          <a:p>
            <a:r>
              <a:rPr lang="en-US" b="1" dirty="0">
                <a:solidFill>
                  <a:schemeClr val="bg1"/>
                </a:solidFill>
              </a:rPr>
              <a:t>List Cultural, Historic and Scenic attractions along the route  by 9/25</a:t>
            </a:r>
          </a:p>
          <a:p>
            <a:r>
              <a:rPr lang="en-US" b="1" dirty="0">
                <a:solidFill>
                  <a:schemeClr val="bg1"/>
                </a:solidFill>
              </a:rPr>
              <a:t>List Recreational attractions within 5 miles of route by 9/25</a:t>
            </a:r>
          </a:p>
          <a:p>
            <a:r>
              <a:rPr lang="en-US" b="1" dirty="0">
                <a:solidFill>
                  <a:schemeClr val="bg1"/>
                </a:solidFill>
              </a:rPr>
              <a:t>List Cultural, Historical and Scenic attractions within 5 miles of route by 9/25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1CEDEE95-38C5-F51B-AD07-19A46F6E9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A45F9A45-6F66-47D7-45BD-0A4FF52F5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3ED6547-B2ED-C144-1E7B-FBA5FB3AD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" y="3330416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7C7A7E2-B149-F0CB-B5B4-30F5F3A2C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" y="4027451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F746782-88A2-D3C7-34AD-E96666D2B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7" y="4724487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45A0FE8-33F7-114D-A4B0-88DF09773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0" y="5527012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301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AA3001E0-838A-B519-A074-B15FDA3DA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AFB80C-2B2C-0A6E-FD4F-0AE61FC1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558" y="365125"/>
            <a:ext cx="936972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Select the “TOP 15 Attractions” by  9/25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E084C-6851-81D6-A656-479C9AA9A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82" y="3460331"/>
            <a:ext cx="8376250" cy="3182009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Establish “working list of “Top 15” by 6/25</a:t>
            </a:r>
          </a:p>
          <a:p>
            <a:r>
              <a:rPr lang="en-US" b="1" dirty="0">
                <a:solidFill>
                  <a:schemeClr val="bg1"/>
                </a:solidFill>
              </a:rPr>
              <a:t> Saginaw:  Old Town,  Shiawassee Nature Preserve,   Castle Museum,  The Village</a:t>
            </a:r>
          </a:p>
          <a:p>
            <a:r>
              <a:rPr lang="en-US" b="1" dirty="0">
                <a:solidFill>
                  <a:schemeClr val="bg1"/>
                </a:solidFill>
              </a:rPr>
              <a:t>Frankenmuth</a:t>
            </a:r>
          </a:p>
          <a:p>
            <a:r>
              <a:rPr lang="en-US" b="1" dirty="0">
                <a:solidFill>
                  <a:schemeClr val="bg1"/>
                </a:solidFill>
              </a:rPr>
              <a:t>Bridgeport Historical Society</a:t>
            </a:r>
          </a:p>
          <a:p>
            <a:r>
              <a:rPr lang="en-US" b="1" dirty="0">
                <a:solidFill>
                  <a:schemeClr val="bg1"/>
                </a:solidFill>
              </a:rPr>
              <a:t>Birch Run: Birch Run Speedway, Wilderness Trails Zoo, Outlet Shopping</a:t>
            </a:r>
          </a:p>
          <a:p>
            <a:r>
              <a:rPr lang="en-US" b="1" dirty="0">
                <a:solidFill>
                  <a:schemeClr val="bg1"/>
                </a:solidFill>
              </a:rPr>
              <a:t>Clio:  Auto City Speedway,  Vienna/Clio Park &amp; Cultural Corridor</a:t>
            </a:r>
          </a:p>
          <a:p>
            <a:r>
              <a:rPr lang="en-US" b="1" dirty="0">
                <a:solidFill>
                  <a:schemeClr val="bg1"/>
                </a:solidFill>
              </a:rPr>
              <a:t>Flint: Crossroads Village &amp; Huckleberry Railroad, Children’s Museum, For Mar Nature Preserve, Riverside Parks (Besides Cultural Center!)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Solidify “Top 15” by 10/25</a:t>
            </a: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84B358ED-8637-E469-AAF7-8F58E7C6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D694F9B6-3DDD-EDB1-7F03-2D0417289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FD97913-B1EC-2181-3EF3-58F5AF45D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44350"/>
            <a:ext cx="672862" cy="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1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91627379-770E-9E15-CE46-EB9A9A99F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CBC289-444C-A7F0-696F-E603C3B43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558" y="365125"/>
            <a:ext cx="93697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Determine “weaknesses” along route and plan to address  by 10/25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EFB9B-A84F-C56E-697C-F166B7016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2" y="3572773"/>
            <a:ext cx="8246852" cy="2920101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Identify “blighted” areas and work with community and local groups to create plan to address  10/25</a:t>
            </a:r>
          </a:p>
          <a:p>
            <a:r>
              <a:rPr lang="en-US" b="1" dirty="0">
                <a:solidFill>
                  <a:schemeClr val="bg1"/>
                </a:solidFill>
              </a:rPr>
              <a:t>Identify needed “signage” by 10/25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Identification of Route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Identification/Directional for Attractions</a:t>
            </a:r>
          </a:p>
          <a:p>
            <a:r>
              <a:rPr lang="en-US" b="1" dirty="0">
                <a:solidFill>
                  <a:schemeClr val="bg1"/>
                </a:solidFill>
              </a:rPr>
              <a:t>Identify areas that need help promoting by 10/25</a:t>
            </a: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4A747B31-E927-1738-8B1E-3EE7044ED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8558143E-3F1E-B16D-7D3F-FD2D28B272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73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C8E5D762-639D-E224-7246-D4DFB3599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E20E1B-2917-BF20-C27A-167192E4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720" y="365125"/>
            <a:ext cx="952356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Promote the Route plan established by 11/25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3FB64-930E-5E28-1009-14E787F23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7908985" cy="306387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Identify “Promotions” already in place   10/25</a:t>
            </a:r>
          </a:p>
          <a:p>
            <a:r>
              <a:rPr lang="en-US" b="1" dirty="0">
                <a:solidFill>
                  <a:schemeClr val="bg1"/>
                </a:solidFill>
              </a:rPr>
              <a:t>Identify areas needing help in promotion by 10/25</a:t>
            </a:r>
          </a:p>
          <a:p>
            <a:r>
              <a:rPr lang="en-US" b="1" dirty="0">
                <a:solidFill>
                  <a:schemeClr val="bg1"/>
                </a:solidFill>
              </a:rPr>
              <a:t>Recommendation for promotion to MDOT/PMB 11/25</a:t>
            </a:r>
          </a:p>
          <a:p>
            <a:r>
              <a:rPr lang="en-US" b="1" dirty="0">
                <a:solidFill>
                  <a:schemeClr val="bg1"/>
                </a:solidFill>
              </a:rPr>
              <a:t>Plans for “additional” promotion by 11/25</a:t>
            </a: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69B7C1D7-6E35-E2B1-C046-568607460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4B4F1241-0A65-2320-A32D-FF5D44AA2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47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304BF58F-5C3F-8B4B-B097-E6AE907BD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856CB5-A619-C850-2FCE-689044BE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Protect the Route plan by  11/25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80226-B483-18F6-62ED-D0F73747C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3428999"/>
            <a:ext cx="8005313" cy="274796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Secure support of local groups by 11/25 (governments, Chambers, Convention, Parks, Roads, etc.)</a:t>
            </a:r>
          </a:p>
          <a:p>
            <a:r>
              <a:rPr lang="en-US" b="1" dirty="0">
                <a:solidFill>
                  <a:schemeClr val="bg1"/>
                </a:solidFill>
              </a:rPr>
              <a:t>Secure support of County Boards by 11/25</a:t>
            </a:r>
          </a:p>
          <a:p>
            <a:r>
              <a:rPr lang="en-US" b="1" dirty="0">
                <a:solidFill>
                  <a:schemeClr val="bg1"/>
                </a:solidFill>
              </a:rPr>
              <a:t>Secure support of Attractions by 11/25</a:t>
            </a:r>
          </a:p>
          <a:p>
            <a:r>
              <a:rPr lang="en-US" b="1" dirty="0">
                <a:solidFill>
                  <a:schemeClr val="bg1"/>
                </a:solidFill>
              </a:rPr>
              <a:t>Secure support of Legislators by 11/25</a:t>
            </a: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C865213F-D41C-99E8-5628-0D875A945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44BD23FD-0059-3154-6582-A935D2C3A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34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BA385687-1BCC-E810-2A5F-3EF1C3012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5502"/>
            <a:ext cx="12159155" cy="53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AD9E79-4FFC-8147-6B2C-2CFC0F594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558" y="365125"/>
            <a:ext cx="93697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Set up “Continuation Program” for the Route by   11/25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098CB-DCC1-81DB-5215-4614D5A54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32" y="3428999"/>
            <a:ext cx="8108831" cy="306387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Identify and secure commitment by vital entities by 12/25</a:t>
            </a:r>
          </a:p>
          <a:p>
            <a:r>
              <a:rPr lang="en-US" b="1" dirty="0">
                <a:solidFill>
                  <a:schemeClr val="bg1"/>
                </a:solidFill>
              </a:rPr>
              <a:t>Establish follow up and re-evaluation time tables by 12/15</a:t>
            </a:r>
          </a:p>
          <a:p>
            <a:r>
              <a:rPr lang="en-US" b="1" dirty="0">
                <a:solidFill>
                  <a:schemeClr val="bg1"/>
                </a:solidFill>
              </a:rPr>
              <a:t>Determine responsibilities for the follow-up evaluations by 12/25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7BFC23C0-DCB2-7B34-F423-5182C0445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4"/>
            <a:ext cx="1499558" cy="1499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D0435F0C-5120-7AEC-4B44-D37423B01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3" y="1"/>
            <a:ext cx="1289871" cy="14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8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AAFD5-BA91-32F2-C3BF-0D55C4A74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en-US" b="1"/>
              <a:t>Submit proposal to MDOT/PMB for acceptance   by1/26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20DB3-531F-6D82-2E51-570682183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114801" cy="3465568"/>
          </a:xfrm>
        </p:spPr>
        <p:txBody>
          <a:bodyPr>
            <a:normAutofit/>
          </a:bodyPr>
          <a:lstStyle/>
          <a:p>
            <a:r>
              <a:rPr lang="en-US" sz="2000" b="1"/>
              <a:t>Review paperwork by 12/25</a:t>
            </a:r>
          </a:p>
          <a:p>
            <a:r>
              <a:rPr lang="en-US" sz="2000" b="1"/>
              <a:t>Gather Photos &amp; Descriptions of attractions by 12/25</a:t>
            </a:r>
          </a:p>
          <a:p>
            <a:r>
              <a:rPr lang="en-US" sz="2000" b="1"/>
              <a:t>Assemble and submit paperwork by 1/26</a:t>
            </a:r>
          </a:p>
        </p:txBody>
      </p:sp>
      <p:pic>
        <p:nvPicPr>
          <p:cNvPr id="6" name="Picture 5" descr="A map of a city&#10;&#10;AI-generated content may be incorrect.">
            <a:extLst>
              <a:ext uri="{FF2B5EF4-FFF2-40B4-BE49-F238E27FC236}">
                <a16:creationId xmlns:a16="http://schemas.microsoft.com/office/drawing/2014/main" id="{73A7A88E-E6AA-1E80-9DEB-87F94D527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7" b="9919"/>
          <a:stretch>
            <a:fillRect/>
          </a:stretch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4" name="Picture 4" descr="Visually searched image">
            <a:extLst>
              <a:ext uri="{FF2B5EF4-FFF2-40B4-BE49-F238E27FC236}">
                <a16:creationId xmlns:a16="http://schemas.microsoft.com/office/drawing/2014/main" id="{3986F3B2-13B5-5796-C18B-1027D8A75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5" r="23409" b="-1"/>
          <a:stretch>
            <a:fillRect/>
          </a:stretch>
        </p:blipFill>
        <p:spPr bwMode="auto"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road with trees and text&#10;&#10;AI-generated content may be incorrect.">
            <a:extLst>
              <a:ext uri="{FF2B5EF4-FFF2-40B4-BE49-F238E27FC236}">
                <a16:creationId xmlns:a16="http://schemas.microsoft.com/office/drawing/2014/main" id="{92091CFB-4DE4-B2F1-7785-ED2CC8995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7" r="3" b="7007"/>
          <a:stretch>
            <a:fillRect/>
          </a:stretch>
        </p:blipFill>
        <p:spPr bwMode="auto"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76429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626</Words>
  <Application>Microsoft Office PowerPoint</Application>
  <PresentationFormat>Widescreen</PresentationFormat>
  <Paragraphs>66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-apple-system</vt:lpstr>
      <vt:lpstr>Aptos</vt:lpstr>
      <vt:lpstr>Aptos Display</vt:lpstr>
      <vt:lpstr>Arial</vt:lpstr>
      <vt:lpstr>Office Theme</vt:lpstr>
      <vt:lpstr>Welcome: “Michigan Living” </vt:lpstr>
      <vt:lpstr>PowerPoint Presentation</vt:lpstr>
      <vt:lpstr>PowerPoint Presentation</vt:lpstr>
      <vt:lpstr>PowerPoint Presentation</vt:lpstr>
      <vt:lpstr>GOALS </vt:lpstr>
      <vt:lpstr>  Route Determined and affected communities connected by 10/25 </vt:lpstr>
      <vt:lpstr> Descriptions of the Route by mile and then compile by 10/25</vt:lpstr>
      <vt:lpstr>Build listing of Recreational, cultural, historical and scenic attractions within 5 miles of the Route  by 10/25 </vt:lpstr>
      <vt:lpstr>Select the “TOP 15 Attractions” by  9/25 </vt:lpstr>
      <vt:lpstr>Determine “weaknesses” along route and plan to address  by 10/25 </vt:lpstr>
      <vt:lpstr>Promote the Route plan established by 11/25 </vt:lpstr>
      <vt:lpstr>Protect the Route plan by  11/25 </vt:lpstr>
      <vt:lpstr>Set up “Continuation Program” for the Route by   11/25 </vt:lpstr>
      <vt:lpstr>Submit proposal to MDOT/PMB for acceptance   by1/26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4</cp:revision>
  <dcterms:created xsi:type="dcterms:W3CDTF">2025-05-28T17:38:25Z</dcterms:created>
  <dcterms:modified xsi:type="dcterms:W3CDTF">2025-08-23T20:16:32Z</dcterms:modified>
</cp:coreProperties>
</file>